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Black"/>
      <p:bold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Didact Gothic"/>
      <p:regular r:id="rId23"/>
    </p:embeddedFont>
    <p:embeddedFont>
      <p:font typeface="Quicksand"/>
      <p:regular r:id="rId24"/>
      <p:bold r:id="rId25"/>
    </p:embeddedFont>
    <p:embeddedFont>
      <p:font typeface="Roboto Light"/>
      <p:regular r:id="rId26"/>
      <p:bold r:id="rId27"/>
      <p:italic r:id="rId28"/>
      <p:boldItalic r:id="rId29"/>
    </p:embeddedFont>
    <p:embeddedFont>
      <p:font typeface="Quicksand Light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Quicksand-regular.fntdata"/><Relationship Id="rId23" Type="http://schemas.openxmlformats.org/officeDocument/2006/relationships/font" Target="fonts/DidactGothi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Light-regular.fntdata"/><Relationship Id="rId25" Type="http://schemas.openxmlformats.org/officeDocument/2006/relationships/font" Target="fonts/Quicksand-bold.fntdata"/><Relationship Id="rId28" Type="http://schemas.openxmlformats.org/officeDocument/2006/relationships/font" Target="fonts/RobotoLight-italic.fntdata"/><Relationship Id="rId27" Type="http://schemas.openxmlformats.org/officeDocument/2006/relationships/font" Target="fonts/RobotoLigh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QuicksandLight-bold.fntdata"/><Relationship Id="rId30" Type="http://schemas.openxmlformats.org/officeDocument/2006/relationships/font" Target="fonts/QuicksandLight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Black-bold.fntdata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font" Target="fonts/RobotoBlack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44bc668f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44bc668f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44df02b3e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44df02b3e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5fb7447e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5fb7447e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5fb7447eb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5fb7447e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Travis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5fb7447e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5fb7447e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Linh: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5fb7447eb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5fb7447eb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Travis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5fb7447eb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5fb7447eb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Geoff/Linh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sign token, sent to the rest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5fb7447eb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5fb7447eb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5fb7447eb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5fb7447eb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Blair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5fb7447eb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5fb7447eb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Blair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5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key color">
  <p:cSld name="BLANK_1">
    <p:bg>
      <p:bgPr>
        <a:solidFill>
          <a:schemeClr val="accent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idx="1" type="subTitle"/>
          </p:nvPr>
        </p:nvSpPr>
        <p:spPr>
          <a:xfrm>
            <a:off x="225" y="0"/>
            <a:ext cx="9144000" cy="8289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chemeClr val="accent3"/>
                </a:solidFill>
              </a:defRPr>
            </a:lvl1pPr>
            <a:lvl2pPr lvl="1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ctrTitle"/>
          </p:nvPr>
        </p:nvSpPr>
        <p:spPr>
          <a:xfrm>
            <a:off x="0" y="0"/>
            <a:ext cx="9144000" cy="2797200"/>
          </a:xfrm>
          <a:prstGeom prst="rect">
            <a:avLst/>
          </a:prstGeom>
          <a:solidFill>
            <a:schemeClr val="accent3"/>
          </a:solidFill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8" name="Google Shape;38;p12"/>
          <p:cNvSpPr txBox="1"/>
          <p:nvPr>
            <p:ph idx="1" type="subTitle"/>
          </p:nvPr>
        </p:nvSpPr>
        <p:spPr>
          <a:xfrm>
            <a:off x="0" y="2797200"/>
            <a:ext cx="9144000" cy="23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3">
  <p:cSld name="TITLE_3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" name="Google Shape;41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" name="Google Shape;4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5"/>
          <p:cNvSpPr txBox="1"/>
          <p:nvPr>
            <p:ph type="ctrTitle"/>
          </p:nvPr>
        </p:nvSpPr>
        <p:spPr>
          <a:xfrm>
            <a:off x="75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6"/>
          <p:cNvSpPr txBox="1"/>
          <p:nvPr>
            <p:ph type="ctrTitle"/>
          </p:nvPr>
        </p:nvSpPr>
        <p:spPr>
          <a:xfrm>
            <a:off x="-125" y="0"/>
            <a:ext cx="9144000" cy="28401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0" name="Google Shape;50;p16"/>
          <p:cNvSpPr txBox="1"/>
          <p:nvPr>
            <p:ph idx="1" type="subTitle"/>
          </p:nvPr>
        </p:nvSpPr>
        <p:spPr>
          <a:xfrm>
            <a:off x="0" y="2840100"/>
            <a:ext cx="91440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7"/>
          <p:cNvSpPr txBox="1"/>
          <p:nvPr>
            <p:ph idx="1" type="body"/>
          </p:nvPr>
        </p:nvSpPr>
        <p:spPr>
          <a:xfrm>
            <a:off x="1680625" y="-100"/>
            <a:ext cx="74634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4064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800"/>
              <a:buChar char="◦"/>
              <a:defRPr sz="2800">
                <a:solidFill>
                  <a:srgbClr val="FFFFFF"/>
                </a:solidFill>
              </a:defRPr>
            </a:lvl1pPr>
            <a:lvl2pPr indent="-4064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▫"/>
              <a:defRPr sz="2800">
                <a:solidFill>
                  <a:srgbClr val="FFFFFF"/>
                </a:solidFill>
              </a:defRPr>
            </a:lvl2pPr>
            <a:lvl3pPr indent="-4064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3pPr>
            <a:lvl4pPr indent="-4064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  <a:defRPr sz="2800">
                <a:solidFill>
                  <a:srgbClr val="FFFFFF"/>
                </a:solidFill>
              </a:defRPr>
            </a:lvl4pPr>
            <a:lvl5pPr indent="-4064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○"/>
              <a:defRPr sz="2800">
                <a:solidFill>
                  <a:srgbClr val="FFFFFF"/>
                </a:solidFill>
              </a:defRPr>
            </a:lvl5pPr>
            <a:lvl6pPr indent="-4064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6pPr>
            <a:lvl7pPr indent="-4064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  <a:defRPr sz="2800">
                <a:solidFill>
                  <a:srgbClr val="FFFFFF"/>
                </a:solidFill>
              </a:defRPr>
            </a:lvl7pPr>
            <a:lvl8pPr indent="-4064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○"/>
              <a:defRPr sz="2800">
                <a:solidFill>
                  <a:srgbClr val="FFFFFF"/>
                </a:solidFill>
              </a:defRPr>
            </a:lvl8pPr>
            <a:lvl9pPr indent="-4064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17"/>
          <p:cNvSpPr/>
          <p:nvPr/>
        </p:nvSpPr>
        <p:spPr>
          <a:xfrm>
            <a:off x="487925" y="2226150"/>
            <a:ext cx="691200" cy="691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7"/>
          <p:cNvSpPr txBox="1"/>
          <p:nvPr/>
        </p:nvSpPr>
        <p:spPr>
          <a:xfrm>
            <a:off x="180425" y="2244904"/>
            <a:ext cx="1306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434343"/>
                </a:solidFill>
                <a:latin typeface="Didact Gothic"/>
                <a:ea typeface="Didact Gothic"/>
                <a:cs typeface="Didact Gothic"/>
                <a:sym typeface="Didact Gothic"/>
              </a:rPr>
              <a:t>“</a:t>
            </a:r>
            <a:endParaRPr b="1" sz="6000">
              <a:solidFill>
                <a:srgbClr val="43434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8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57" name="Google Shape;57;p18"/>
          <p:cNvSpPr txBox="1"/>
          <p:nvPr>
            <p:ph idx="1" type="body"/>
          </p:nvPr>
        </p:nvSpPr>
        <p:spPr>
          <a:xfrm>
            <a:off x="1" y="738600"/>
            <a:ext cx="91440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0" y="738600"/>
            <a:ext cx="44658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4678200" y="738600"/>
            <a:ext cx="44658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5" name="Google Shape;65;p20"/>
          <p:cNvSpPr txBox="1"/>
          <p:nvPr>
            <p:ph idx="2" type="body"/>
          </p:nvPr>
        </p:nvSpPr>
        <p:spPr>
          <a:xfrm>
            <a:off x="337020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6" name="Google Shape;66;p20"/>
          <p:cNvSpPr txBox="1"/>
          <p:nvPr>
            <p:ph idx="3" type="body"/>
          </p:nvPr>
        </p:nvSpPr>
        <p:spPr>
          <a:xfrm>
            <a:off x="674040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1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/>
          <p:nvPr>
            <p:ph type="ctrTitle"/>
          </p:nvPr>
        </p:nvSpPr>
        <p:spPr>
          <a:xfrm>
            <a:off x="-125" y="0"/>
            <a:ext cx="9144000" cy="28401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" type="subTitle"/>
          </p:nvPr>
        </p:nvSpPr>
        <p:spPr>
          <a:xfrm>
            <a:off x="0" y="2840100"/>
            <a:ext cx="9144000" cy="2303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/>
          <p:nvPr>
            <p:ph idx="1" type="body"/>
          </p:nvPr>
        </p:nvSpPr>
        <p:spPr>
          <a:xfrm>
            <a:off x="0" y="4331325"/>
            <a:ext cx="9144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key color">
  <p:cSld name="BLANK_1">
    <p:bg>
      <p:bgPr>
        <a:solidFill>
          <a:srgbClr val="2B3238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idx="1" type="subTitle"/>
          </p:nvPr>
        </p:nvSpPr>
        <p:spPr>
          <a:xfrm>
            <a:off x="225" y="0"/>
            <a:ext cx="9144000" cy="8289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B3238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6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bg>
      <p:bgPr>
        <a:solidFill>
          <a:srgbClr val="2B3238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ctrTitle"/>
          </p:nvPr>
        </p:nvSpPr>
        <p:spPr>
          <a:xfrm>
            <a:off x="0" y="0"/>
            <a:ext cx="9144000" cy="2797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6" name="Google Shape;76;p25"/>
          <p:cNvSpPr txBox="1"/>
          <p:nvPr>
            <p:ph idx="1" type="subTitle"/>
          </p:nvPr>
        </p:nvSpPr>
        <p:spPr>
          <a:xfrm>
            <a:off x="0" y="2797200"/>
            <a:ext cx="9144000" cy="23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idx="1" type="body"/>
          </p:nvPr>
        </p:nvSpPr>
        <p:spPr>
          <a:xfrm>
            <a:off x="1680625" y="-100"/>
            <a:ext cx="74634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4064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800"/>
              <a:buChar char="◦"/>
              <a:defRPr sz="2800">
                <a:solidFill>
                  <a:srgbClr val="FFFFFF"/>
                </a:solidFill>
              </a:defRPr>
            </a:lvl1pPr>
            <a:lvl2pPr indent="-4064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▫"/>
              <a:defRPr sz="2800">
                <a:solidFill>
                  <a:srgbClr val="FFFFFF"/>
                </a:solidFill>
              </a:defRPr>
            </a:lvl2pPr>
            <a:lvl3pPr indent="-4064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3pPr>
            <a:lvl4pPr indent="-4064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  <a:defRPr sz="2800">
                <a:solidFill>
                  <a:srgbClr val="FFFFFF"/>
                </a:solidFill>
              </a:defRPr>
            </a:lvl4pPr>
            <a:lvl5pPr indent="-4064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○"/>
              <a:defRPr sz="2800">
                <a:solidFill>
                  <a:srgbClr val="FFFFFF"/>
                </a:solidFill>
              </a:defRPr>
            </a:lvl5pPr>
            <a:lvl6pPr indent="-4064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6pPr>
            <a:lvl7pPr indent="-4064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  <a:defRPr sz="2800">
                <a:solidFill>
                  <a:srgbClr val="FFFFFF"/>
                </a:solidFill>
              </a:defRPr>
            </a:lvl7pPr>
            <a:lvl8pPr indent="-4064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○"/>
              <a:defRPr sz="2800">
                <a:solidFill>
                  <a:srgbClr val="FFFFFF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■"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4"/>
          <p:cNvSpPr/>
          <p:nvPr/>
        </p:nvSpPr>
        <p:spPr>
          <a:xfrm>
            <a:off x="487925" y="2226150"/>
            <a:ext cx="691200" cy="691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4"/>
          <p:cNvSpPr txBox="1"/>
          <p:nvPr/>
        </p:nvSpPr>
        <p:spPr>
          <a:xfrm>
            <a:off x="180425" y="2244904"/>
            <a:ext cx="1306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“</a:t>
            </a:r>
            <a:endParaRPr b="1" sz="4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Quicksand"/>
              <a:buNone/>
              <a:defRPr sz="1800"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1" y="738600"/>
            <a:ext cx="91440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body"/>
          </p:nvPr>
        </p:nvSpPr>
        <p:spPr>
          <a:xfrm>
            <a:off x="0" y="738600"/>
            <a:ext cx="44658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indent="-393700" lvl="1" marL="91440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indent="-393700" lvl="2" marL="13716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4678200" y="738600"/>
            <a:ext cx="4465800" cy="440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 rtl="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27" name="Google Shape;27;p7"/>
          <p:cNvSpPr txBox="1"/>
          <p:nvPr>
            <p:ph idx="2" type="body"/>
          </p:nvPr>
        </p:nvSpPr>
        <p:spPr>
          <a:xfrm>
            <a:off x="337020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28" name="Google Shape;28;p7"/>
          <p:cNvSpPr txBox="1"/>
          <p:nvPr>
            <p:ph idx="3" type="body"/>
          </p:nvPr>
        </p:nvSpPr>
        <p:spPr>
          <a:xfrm>
            <a:off x="6740400" y="736499"/>
            <a:ext cx="2403600" cy="4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body"/>
          </p:nvPr>
        </p:nvSpPr>
        <p:spPr>
          <a:xfrm>
            <a:off x="0" y="4331325"/>
            <a:ext cx="91440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4343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b="1"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" y="738600"/>
            <a:ext cx="9144000" cy="4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 Light"/>
              <a:buChar char="◦"/>
              <a:defRPr sz="30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 Light"/>
              <a:buChar char="▫"/>
              <a:defRPr sz="24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 Light"/>
              <a:buChar char="■"/>
              <a:defRPr sz="24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●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○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■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●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○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 Light"/>
              <a:buChar char="■"/>
              <a:defRPr sz="1800">
                <a:solidFill>
                  <a:srgbClr val="F3F3F3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2B3238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Roboto Black"/>
              <a:buNone/>
              <a:defRPr sz="36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Quicksand"/>
              <a:buNone/>
              <a:defRPr sz="3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5" name="Google Shape;45;p14"/>
          <p:cNvSpPr txBox="1"/>
          <p:nvPr>
            <p:ph idx="1" type="body"/>
          </p:nvPr>
        </p:nvSpPr>
        <p:spPr>
          <a:xfrm>
            <a:off x="1" y="738600"/>
            <a:ext cx="9144000" cy="44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oboto Light"/>
              <a:buChar char="◦"/>
              <a:defRPr sz="30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Light"/>
              <a:buChar char="▫"/>
              <a:defRPr sz="24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Light"/>
              <a:buChar char="■"/>
              <a:defRPr sz="24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●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○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■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●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○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Light"/>
              <a:buChar char="■"/>
              <a:defRPr sz="1800">
                <a:solidFill>
                  <a:srgbClr val="F3F3F3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6"/>
          <p:cNvSpPr txBox="1"/>
          <p:nvPr>
            <p:ph type="ctrTitle"/>
          </p:nvPr>
        </p:nvSpPr>
        <p:spPr>
          <a:xfrm>
            <a:off x="0" y="0"/>
            <a:ext cx="9144000" cy="2571600"/>
          </a:xfrm>
          <a:prstGeom prst="rect">
            <a:avLst/>
          </a:prstGeom>
          <a:solidFill>
            <a:srgbClr val="189FAE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 </a:t>
            </a:r>
            <a:endParaRPr b="1" sz="9600"/>
          </a:p>
        </p:txBody>
      </p:sp>
      <p:sp>
        <p:nvSpPr>
          <p:cNvPr id="82" name="Google Shape;82;p26"/>
          <p:cNvSpPr txBox="1"/>
          <p:nvPr>
            <p:ph idx="1" type="subTitle"/>
          </p:nvPr>
        </p:nvSpPr>
        <p:spPr>
          <a:xfrm>
            <a:off x="0" y="4048725"/>
            <a:ext cx="9144000" cy="109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Developers: </a:t>
            </a:r>
            <a:r>
              <a:rPr lang="en" sz="1800">
                <a:solidFill>
                  <a:srgbClr val="FFFFFF"/>
                </a:solidFill>
              </a:rPr>
              <a:t>Blair Gentry, Geoffrey Blech, Linh Tran, Travis Cox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83" name="Google Shape;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200" y="873449"/>
            <a:ext cx="7097599" cy="33966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6"/>
          <p:cNvSpPr txBox="1"/>
          <p:nvPr/>
        </p:nvSpPr>
        <p:spPr>
          <a:xfrm>
            <a:off x="0" y="0"/>
            <a:ext cx="91440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5"/>
          <p:cNvSpPr txBox="1"/>
          <p:nvPr/>
        </p:nvSpPr>
        <p:spPr>
          <a:xfrm>
            <a:off x="2286000" y="1681500"/>
            <a:ext cx="4572000" cy="17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4DD0E1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9600">
              <a:solidFill>
                <a:srgbClr val="4DD0E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/>
          <p:nvPr>
            <p:ph type="title"/>
          </p:nvPr>
        </p:nvSpPr>
        <p:spPr>
          <a:xfrm>
            <a:off x="0" y="75"/>
            <a:ext cx="9144000" cy="5143500"/>
          </a:xfrm>
          <a:prstGeom prst="rect">
            <a:avLst/>
          </a:prstGeom>
          <a:solidFill>
            <a:srgbClr val="189FAE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0" name="Google Shape;90;p27"/>
          <p:cNvPicPr preferRelativeResize="0"/>
          <p:nvPr/>
        </p:nvPicPr>
        <p:blipFill rotWithShape="1">
          <a:blip r:embed="rId3">
            <a:alphaModFix amt="19000"/>
          </a:blip>
          <a:srcRect b="2255" l="0" r="0" t="8950"/>
          <a:stretch/>
        </p:blipFill>
        <p:spPr>
          <a:xfrm>
            <a:off x="0" y="0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7"/>
          <p:cNvSpPr txBox="1"/>
          <p:nvPr>
            <p:ph type="title"/>
          </p:nvPr>
        </p:nvSpPr>
        <p:spPr>
          <a:xfrm>
            <a:off x="0" y="1094850"/>
            <a:ext cx="9144000" cy="295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What is PubHub?</a:t>
            </a:r>
            <a:endParaRPr sz="6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8"/>
          <p:cNvSpPr txBox="1"/>
          <p:nvPr>
            <p:ph type="title"/>
          </p:nvPr>
        </p:nvSpPr>
        <p:spPr>
          <a:xfrm>
            <a:off x="0" y="721874"/>
            <a:ext cx="9144000" cy="4421700"/>
          </a:xfrm>
          <a:prstGeom prst="rect">
            <a:avLst/>
          </a:prstGeom>
          <a:solidFill>
            <a:srgbClr val="189FAE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97" name="Google Shape;97;p28"/>
          <p:cNvGrpSpPr/>
          <p:nvPr/>
        </p:nvGrpSpPr>
        <p:grpSpPr>
          <a:xfrm>
            <a:off x="1151526" y="721879"/>
            <a:ext cx="6840935" cy="4243194"/>
            <a:chOff x="1232400" y="865150"/>
            <a:chExt cx="6610238" cy="4100100"/>
          </a:xfrm>
        </p:grpSpPr>
        <p:sp>
          <p:nvSpPr>
            <p:cNvPr id="98" name="Google Shape;98;p28"/>
            <p:cNvSpPr/>
            <p:nvPr/>
          </p:nvSpPr>
          <p:spPr>
            <a:xfrm>
              <a:off x="6817075" y="930775"/>
              <a:ext cx="965100" cy="10860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99" name="Google Shape;99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232400" y="865150"/>
              <a:ext cx="6610238" cy="4100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0" name="Google Shape;100;p28"/>
          <p:cNvSpPr txBox="1"/>
          <p:nvPr/>
        </p:nvSpPr>
        <p:spPr>
          <a:xfrm>
            <a:off x="0" y="0"/>
            <a:ext cx="91440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System Architecture</a:t>
            </a:r>
            <a:endParaRPr sz="36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9"/>
          <p:cNvSpPr/>
          <p:nvPr/>
        </p:nvSpPr>
        <p:spPr>
          <a:xfrm>
            <a:off x="266700" y="1193075"/>
            <a:ext cx="5486400" cy="3214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9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 API</a:t>
            </a:r>
            <a:endParaRPr/>
          </a:p>
        </p:txBody>
      </p:sp>
      <p:sp>
        <p:nvSpPr>
          <p:cNvPr id="107" name="Google Shape;107;p29"/>
          <p:cNvSpPr txBox="1"/>
          <p:nvPr/>
        </p:nvSpPr>
        <p:spPr>
          <a:xfrm>
            <a:off x="5615750" y="1338075"/>
            <a:ext cx="3546300" cy="3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Rest API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Set up the end points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Handle: 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Sign-in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User management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Trivia Creation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Sequelize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Database Controller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Scalable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988" y="1338075"/>
            <a:ext cx="5306774" cy="292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0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WebSockets Server</a:t>
            </a:r>
            <a:endParaRPr/>
          </a:p>
        </p:txBody>
      </p:sp>
      <p:sp>
        <p:nvSpPr>
          <p:cNvPr id="114" name="Google Shape;114;p30"/>
          <p:cNvSpPr/>
          <p:nvPr/>
        </p:nvSpPr>
        <p:spPr>
          <a:xfrm>
            <a:off x="6119275" y="873175"/>
            <a:ext cx="2815200" cy="409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30"/>
          <p:cNvPicPr preferRelativeResize="0"/>
          <p:nvPr/>
        </p:nvPicPr>
        <p:blipFill rotWithShape="1">
          <a:blip r:embed="rId3">
            <a:alphaModFix/>
          </a:blip>
          <a:srcRect b="0" l="-2659" r="2660" t="0"/>
          <a:stretch/>
        </p:blipFill>
        <p:spPr>
          <a:xfrm>
            <a:off x="6005350" y="869875"/>
            <a:ext cx="2894188" cy="41000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30"/>
          <p:cNvSpPr txBox="1"/>
          <p:nvPr/>
        </p:nvSpPr>
        <p:spPr>
          <a:xfrm>
            <a:off x="244475" y="1061800"/>
            <a:ext cx="4882800" cy="35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Handles </a:t>
            </a:r>
            <a:r>
              <a:rPr lang="en" sz="1800">
                <a:solidFill>
                  <a:srgbClr val="F3F3F3"/>
                </a:solidFill>
              </a:rPr>
              <a:t>real time</a:t>
            </a:r>
            <a:r>
              <a:rPr lang="en" sz="1800">
                <a:solidFill>
                  <a:srgbClr val="F3F3F3"/>
                </a:solidFill>
              </a:rPr>
              <a:t> communication between the server and client.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Chat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Playing Trivia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Manages the active trivia game.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Manages the game’s status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Creates teams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Controls progress through the trivia game</a:t>
            </a:r>
            <a:endParaRPr sz="18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1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 In</a:t>
            </a:r>
            <a:endParaRPr/>
          </a:p>
        </p:txBody>
      </p:sp>
      <p:pic>
        <p:nvPicPr>
          <p:cNvPr id="122" name="Google Shape;12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350" y="857775"/>
            <a:ext cx="3617736" cy="41001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1"/>
          <p:cNvSpPr txBox="1"/>
          <p:nvPr/>
        </p:nvSpPr>
        <p:spPr>
          <a:xfrm>
            <a:off x="287600" y="1044075"/>
            <a:ext cx="4800600" cy="3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Google Sign-In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Simplify the sign-in process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User Data not stored in database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Future integration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Facebook Sign-in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GitHub sign-in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2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 Creation</a:t>
            </a:r>
            <a:endParaRPr/>
          </a:p>
        </p:txBody>
      </p:sp>
      <p:sp>
        <p:nvSpPr>
          <p:cNvPr id="129" name="Google Shape;129;p32"/>
          <p:cNvSpPr txBox="1"/>
          <p:nvPr/>
        </p:nvSpPr>
        <p:spPr>
          <a:xfrm>
            <a:off x="287600" y="1044075"/>
            <a:ext cx="4800600" cy="3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</a:rPr>
              <a:t>Host accesses this feature where they enter all the information needed for a game a of trivia.</a:t>
            </a:r>
            <a:endParaRPr/>
          </a:p>
        </p:txBody>
      </p:sp>
      <p:pic>
        <p:nvPicPr>
          <p:cNvPr id="130" name="Google Shape;1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3375" y="857775"/>
            <a:ext cx="2306308" cy="4100102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3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 Playing</a:t>
            </a:r>
            <a:endParaRPr/>
          </a:p>
        </p:txBody>
      </p:sp>
      <p:pic>
        <p:nvPicPr>
          <p:cNvPr id="136" name="Google Shape;13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650" y="878050"/>
            <a:ext cx="2306308" cy="4100102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" name="Google Shape;137;p33"/>
          <p:cNvSpPr txBox="1"/>
          <p:nvPr/>
        </p:nvSpPr>
        <p:spPr>
          <a:xfrm>
            <a:off x="107800" y="2571750"/>
            <a:ext cx="6016800" cy="14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Game Setup</a:t>
            </a:r>
            <a:endParaRPr b="1" sz="30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Game</a:t>
            </a:r>
            <a:endParaRPr sz="1800">
              <a:solidFill>
                <a:srgbClr val="F3F3F3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Round(s)</a:t>
            </a:r>
            <a:endParaRPr sz="18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■"/>
            </a:pPr>
            <a:r>
              <a:rPr lang="en" sz="1800">
                <a:solidFill>
                  <a:srgbClr val="F3F3F3"/>
                </a:solidFill>
              </a:rPr>
              <a:t>Question(s)</a:t>
            </a:r>
            <a:endParaRPr sz="1800">
              <a:solidFill>
                <a:srgbClr val="F3F3F3"/>
              </a:solidFill>
            </a:endParaRPr>
          </a:p>
        </p:txBody>
      </p:sp>
      <p:sp>
        <p:nvSpPr>
          <p:cNvPr id="138" name="Google Shape;138;p33"/>
          <p:cNvSpPr txBox="1"/>
          <p:nvPr/>
        </p:nvSpPr>
        <p:spPr>
          <a:xfrm>
            <a:off x="107800" y="878050"/>
            <a:ext cx="5921400" cy="15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Live slide updates from Host</a:t>
            </a:r>
            <a:endParaRPr sz="20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Each team member can submit answers</a:t>
            </a:r>
            <a:endParaRPr sz="20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Roboto"/>
              <a:buChar char="●"/>
            </a:pPr>
            <a:r>
              <a:rPr lang="en" sz="20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Team leader locks in team answer</a:t>
            </a:r>
            <a:endParaRPr sz="20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4"/>
          <p:cNvSpPr txBox="1"/>
          <p:nvPr>
            <p:ph type="title"/>
          </p:nvPr>
        </p:nvSpPr>
        <p:spPr>
          <a:xfrm>
            <a:off x="0" y="0"/>
            <a:ext cx="9144000" cy="7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</a:t>
            </a:r>
            <a:endParaRPr/>
          </a:p>
        </p:txBody>
      </p:sp>
      <p:pic>
        <p:nvPicPr>
          <p:cNvPr id="144" name="Google Shape;14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50" y="872925"/>
            <a:ext cx="2306308" cy="4100102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p34"/>
          <p:cNvSpPr txBox="1"/>
          <p:nvPr/>
        </p:nvSpPr>
        <p:spPr>
          <a:xfrm>
            <a:off x="2828925" y="179550"/>
            <a:ext cx="6153300" cy="23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Connect with others in the bar as soon as you log on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Real-time connection using WebSockets</a:t>
            </a:r>
            <a:endParaRPr sz="1800">
              <a:solidFill>
                <a:srgbClr val="F3F3F3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 sz="1800">
                <a:solidFill>
                  <a:srgbClr val="F3F3F3"/>
                </a:solidFill>
              </a:rPr>
              <a:t>Simple switching between trivia playing and chatting</a:t>
            </a:r>
            <a:endParaRPr sz="18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